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3"/>
  </p:notesMasterIdLst>
  <p:handoutMasterIdLst>
    <p:handoutMasterId r:id="rId44"/>
  </p:handoutMasterIdLst>
  <p:sldIdLst>
    <p:sldId id="334" r:id="rId2"/>
    <p:sldId id="383" r:id="rId3"/>
    <p:sldId id="368" r:id="rId4"/>
    <p:sldId id="361" r:id="rId5"/>
    <p:sldId id="335" r:id="rId6"/>
    <p:sldId id="385" r:id="rId7"/>
    <p:sldId id="336" r:id="rId8"/>
    <p:sldId id="376" r:id="rId9"/>
    <p:sldId id="377" r:id="rId10"/>
    <p:sldId id="337" r:id="rId11"/>
    <p:sldId id="378" r:id="rId12"/>
    <p:sldId id="381" r:id="rId13"/>
    <p:sldId id="382" r:id="rId14"/>
    <p:sldId id="339" r:id="rId15"/>
    <p:sldId id="379" r:id="rId16"/>
    <p:sldId id="340" r:id="rId17"/>
    <p:sldId id="341" r:id="rId18"/>
    <p:sldId id="342" r:id="rId19"/>
    <p:sldId id="343" r:id="rId20"/>
    <p:sldId id="344" r:id="rId21"/>
    <p:sldId id="345" r:id="rId22"/>
    <p:sldId id="346" r:id="rId23"/>
    <p:sldId id="347" r:id="rId24"/>
    <p:sldId id="348" r:id="rId25"/>
    <p:sldId id="349" r:id="rId26"/>
    <p:sldId id="350" r:id="rId27"/>
    <p:sldId id="351" r:id="rId28"/>
    <p:sldId id="352" r:id="rId29"/>
    <p:sldId id="353" r:id="rId30"/>
    <p:sldId id="354" r:id="rId31"/>
    <p:sldId id="355" r:id="rId32"/>
    <p:sldId id="356" r:id="rId33"/>
    <p:sldId id="357" r:id="rId34"/>
    <p:sldId id="358" r:id="rId35"/>
    <p:sldId id="359" r:id="rId36"/>
    <p:sldId id="360" r:id="rId37"/>
    <p:sldId id="364" r:id="rId38"/>
    <p:sldId id="365" r:id="rId39"/>
    <p:sldId id="366" r:id="rId40"/>
    <p:sldId id="367" r:id="rId41"/>
    <p:sldId id="384" r:id="rId4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 varScale="1">
        <p:scale>
          <a:sx n="84" d="100"/>
          <a:sy n="84" d="100"/>
        </p:scale>
        <p:origin x="17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6.xml"/><Relationship Id="rId2" Type="http://schemas.openxmlformats.org/officeDocument/2006/relationships/slide" Target="slides/slide14.xml"/><Relationship Id="rId1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 dirty="0">
                <a:solidFill>
                  <a:schemeClr val="bg2">
                    <a:lumMod val="50000"/>
                  </a:schemeClr>
                </a:solidFill>
              </a:rPr>
              <a:t>Food and Beverage Management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10600"/>
            <a:ext cx="494116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 2016 Cousins et al: </a:t>
            </a:r>
            <a:r>
              <a:rPr lang="en-GB" altLang="en-US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Beverage Management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4</a:t>
            </a:r>
            <a:r>
              <a:rPr lang="en-GB" altLang="en-US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</a:t>
            </a:r>
            <a:r>
              <a:rPr lang="en-GB" alt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edition, Goodfellow Publishers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085184" y="8676456"/>
            <a:ext cx="1772816" cy="4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96B9AA-3ABD-4774-B49E-25C433D53B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371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 altLang="en-US"/>
              <a:t>Food and Beverage Management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34400"/>
            <a:ext cx="3581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137773-91BD-4777-98D0-DEF7E5184F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7032137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altLang="en-US"/>
              <a:t>Food and Beverage Management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altLang="en-US"/>
              <a:t>Cousins et al: </a:t>
            </a:r>
            <a:r>
              <a:rPr lang="en-GB" altLang="en-US" i="1"/>
              <a:t>Food and Beverage Management</a:t>
            </a:r>
            <a:r>
              <a:rPr lang="en-GB" altLang="en-US"/>
              <a:t>, 3</a:t>
            </a:r>
            <a:r>
              <a:rPr lang="en-GB" altLang="en-US" baseline="30000"/>
              <a:t>rd</a:t>
            </a:r>
            <a:r>
              <a:rPr lang="en-GB" altLang="en-US"/>
              <a:t> edition, Goodfellows Publishers ©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7773-91BD-4777-98D0-DEF7E5184FCF}" type="slidenum">
              <a:rPr lang="en-GB" altLang="en-US" smtClean="0"/>
              <a:pPr/>
              <a:t>39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6734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1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55576" y="98072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altLang="en-US" noProof="0" dirty="0"/>
              <a:t>Click to Edit Master 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420888"/>
            <a:ext cx="6400800" cy="1296144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altLang="en-US" noProof="0" dirty="0"/>
              <a:t>Click to edit Master subtitle style</a:t>
            </a:r>
          </a:p>
        </p:txBody>
      </p:sp>
      <p:pic>
        <p:nvPicPr>
          <p:cNvPr id="4" name="Picture 3" descr="A display in a store&#10;&#10;Description automatically generated">
            <a:extLst>
              <a:ext uri="{FF2B5EF4-FFF2-40B4-BE49-F238E27FC236}">
                <a16:creationId xmlns:a16="http://schemas.microsoft.com/office/drawing/2014/main" id="{17974C5D-CFEE-4336-BD10-8296FA905E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259" y="4014192"/>
            <a:ext cx="2073394" cy="26906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34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56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9303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q"/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 marL="1143000" indent="-228600">
              <a:buClr>
                <a:srgbClr val="002060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245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090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584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2040" y="206084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185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544" y="26369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008" y="184482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008" y="26369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234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793037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034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48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49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75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 altLang="en-US"/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59606" y="611500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06084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46094" name="Text Box 14"/>
          <p:cNvSpPr txBox="1">
            <a:spLocks noChangeArrowheads="1"/>
          </p:cNvSpPr>
          <p:nvPr userDrawn="1"/>
        </p:nvSpPr>
        <p:spPr bwMode="auto">
          <a:xfrm>
            <a:off x="2039938" y="6614270"/>
            <a:ext cx="7104062" cy="243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 eaLnBrk="0" hangingPunct="0"/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© 2019 Cousins et al: </a:t>
            </a:r>
            <a:r>
              <a:rPr lang="en-GB" altLang="en-US" sz="1100" i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Food and Beverage Management</a:t>
            </a:r>
            <a:r>
              <a:rPr lang="en-GB" altLang="en-US" sz="11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5th edition, Goodfellow Publishers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q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2060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en-US" dirty="0"/>
              <a:t>Food and Beverage Management</a:t>
            </a:r>
            <a:br>
              <a:rPr lang="en-GB" altLang="en-US" dirty="0"/>
            </a:br>
            <a:r>
              <a:rPr lang="en-GB" altLang="en-US" dirty="0"/>
              <a:t>fifth edition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420888"/>
            <a:ext cx="7992888" cy="1296144"/>
          </a:xfrm>
        </p:spPr>
        <p:txBody>
          <a:bodyPr/>
          <a:lstStyle/>
          <a:p>
            <a:r>
              <a:rPr lang="en-GB" altLang="en-US" dirty="0"/>
              <a:t>Chapter 4</a:t>
            </a:r>
          </a:p>
          <a:p>
            <a:r>
              <a:rPr lang="en-GB" altLang="en-US" dirty="0"/>
              <a:t>Operational Areas, Equipment and Staffing</a:t>
            </a:r>
          </a:p>
        </p:txBody>
      </p:sp>
    </p:spTree>
    <p:extLst>
      <p:ext uri="{BB962C8B-B14F-4D97-AF65-F5344CB8AC3E}">
        <p14:creationId xmlns:p14="http://schemas.microsoft.com/office/powerpoint/2010/main" val="305042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Space allocation</a:t>
            </a:r>
            <a:endParaRPr lang="en-GB" altLang="en-US" sz="2000"/>
          </a:p>
        </p:txBody>
      </p:sp>
      <p:sp>
        <p:nvSpPr>
          <p:cNvPr id="156675" name="Text Box 3"/>
          <p:cNvSpPr txBox="1">
            <a:spLocks noChangeArrowheads="1"/>
          </p:cNvSpPr>
          <p:nvPr/>
        </p:nvSpPr>
        <p:spPr bwMode="auto">
          <a:xfrm>
            <a:off x="107504" y="6514116"/>
            <a:ext cx="2088232" cy="21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0" hangingPunct="0">
              <a:lnSpc>
                <a:spcPct val="96000"/>
              </a:lnSpc>
            </a:pPr>
            <a:r>
              <a:rPr lang="en-US" altLang="en-US" sz="800" dirty="0">
                <a:latin typeface="Arial" charset="0"/>
              </a:rPr>
              <a:t>Source: </a:t>
            </a:r>
            <a:r>
              <a:rPr lang="en-US" altLang="en-US" sz="800" dirty="0" err="1">
                <a:latin typeface="Arial" charset="0"/>
              </a:rPr>
              <a:t>Croner’s</a:t>
            </a:r>
            <a:r>
              <a:rPr lang="en-US" altLang="en-US" sz="800" dirty="0">
                <a:latin typeface="Arial" charset="0"/>
              </a:rPr>
              <a:t> Catering</a:t>
            </a:r>
            <a:endParaRPr lang="en-GB" altLang="en-US" sz="800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909404"/>
            <a:ext cx="7128792" cy="462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448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AFF61-6735-4677-BA36-3556D02BB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Finance availability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418DA-D433-4140-9188-B0D763B3C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available finance needs to cover costs of:</a:t>
            </a:r>
          </a:p>
          <a:p>
            <a:pPr lvl="1"/>
            <a:r>
              <a:rPr lang="en-GB" sz="2400" b="1" dirty="0"/>
              <a:t>The space </a:t>
            </a:r>
            <a:r>
              <a:rPr lang="en-GB" sz="2400" dirty="0"/>
              <a:t>to be used </a:t>
            </a:r>
          </a:p>
          <a:p>
            <a:pPr lvl="1"/>
            <a:r>
              <a:rPr lang="en-GB" sz="2400" b="1" dirty="0"/>
              <a:t>The purchasing policies</a:t>
            </a:r>
            <a:r>
              <a:rPr lang="en-GB" sz="2400" dirty="0"/>
              <a:t>, e.g. buying equipment, leasing equipment, lease/rental, new or used </a:t>
            </a:r>
          </a:p>
          <a:p>
            <a:pPr lvl="1"/>
            <a:r>
              <a:rPr lang="en-GB" sz="2400" b="1" dirty="0"/>
              <a:t>The expected life of the operation</a:t>
            </a:r>
            <a:r>
              <a:rPr lang="en-GB" sz="2400" dirty="0"/>
              <a:t>, in terms of the product life cycle, and therefore the expected life of the equipment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6212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FAF6A-EF37-4DB2-B7F8-3CEB6BA5F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Sustainability  - example policy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6CB5EC9-3100-493A-9307-A39E64AEB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09" y="1844824"/>
            <a:ext cx="6603537" cy="480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204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3C5CE-7C56-4479-8DFF-4B9B2BFF8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Hygiene, health, safety and security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577D06-CEC3-47FA-A143-AB7F183954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The design of food service facilities must, at all stages, reflect:</a:t>
            </a:r>
          </a:p>
          <a:p>
            <a:pPr lvl="1"/>
            <a:r>
              <a:rPr lang="en-GB" sz="2400" dirty="0"/>
              <a:t>The need for safe and hygienic working practices</a:t>
            </a:r>
          </a:p>
          <a:p>
            <a:pPr lvl="1"/>
            <a:r>
              <a:rPr lang="en-GB" sz="2400" dirty="0"/>
              <a:t>Protection of the premises, stock, equipment, cash, data and of course people (staff and customers). </a:t>
            </a:r>
          </a:p>
          <a:p>
            <a:pPr lvl="1"/>
            <a:r>
              <a:rPr lang="en-GB" sz="2400" dirty="0"/>
              <a:t>Meting legislative requirements</a:t>
            </a:r>
          </a:p>
          <a:p>
            <a:r>
              <a:rPr lang="en-GB" sz="2800" dirty="0"/>
              <a:t>The early involvement of the local Environmental Health Officer (EHO) and fire officer will help to reduce the risk of costly later amendments.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35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Reduce, reuse, recycle </a:t>
            </a:r>
          </a:p>
        </p:txBody>
      </p:sp>
      <p:pic>
        <p:nvPicPr>
          <p:cNvPr id="158723" name="Picture 1027" descr="C:\Documents and Settings\cousinsj\My Documents\FoodAndBev\FandB Management\FandB 2011\FandB PPT\Figs and Tables 3rd\Figure 4.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92896"/>
            <a:ext cx="5124646" cy="314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637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F5C5-B10A-45E0-B7DA-557AF9061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r>
              <a:rPr lang="en-GB" dirty="0"/>
              <a:t>Using consultants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C6F970-E065-483C-9386-105DB8FAB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Either design or management consultants, and some are both</a:t>
            </a:r>
          </a:p>
          <a:p>
            <a:r>
              <a:rPr lang="en-GB" sz="2800" dirty="0"/>
              <a:t>Can support the layout and design of the premises and its plant and equipment, though to the development of menus and beverage lists, as well as marketing the business</a:t>
            </a:r>
          </a:p>
          <a:p>
            <a:r>
              <a:rPr lang="en-GB" sz="2800" dirty="0"/>
              <a:t>Can also help to ensure legal compliance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3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GB" altLang="en-US" dirty="0"/>
            </a:br>
            <a:r>
              <a:rPr lang="en-GB" altLang="en-US" dirty="0"/>
              <a:t>Positive health and safety culture</a:t>
            </a:r>
          </a:p>
        </p:txBody>
      </p:sp>
      <p:pic>
        <p:nvPicPr>
          <p:cNvPr id="159747" name="Picture 3" descr="C:\Documents and Settings\cousinsj\My Documents\FoodAndBev\FandB Management\FandB 2011\FandB PPT\Figs and Tables 3rd\Figure 4.3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7315200" cy="453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514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Other considerations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204864"/>
            <a:ext cx="7416824" cy="38989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Ensure staff training</a:t>
            </a:r>
          </a:p>
          <a:p>
            <a:r>
              <a:rPr lang="en-GB" altLang="en-US" sz="2800" dirty="0">
                <a:cs typeface="Times New Roman" pitchFamily="18" charset="0"/>
              </a:rPr>
              <a:t>Risk Assessment</a:t>
            </a:r>
          </a:p>
          <a:p>
            <a:r>
              <a:rPr lang="en-GB" altLang="en-US" sz="2800" dirty="0">
                <a:cs typeface="Times New Roman" pitchFamily="18" charset="0"/>
              </a:rPr>
              <a:t>Food hygiene audits</a:t>
            </a:r>
          </a:p>
          <a:p>
            <a:r>
              <a:rPr lang="en-GB" altLang="en-US" sz="2800" dirty="0">
                <a:cs typeface="Times New Roman" pitchFamily="18" charset="0"/>
              </a:rPr>
              <a:t>Control of substances hazardous to health (</a:t>
            </a:r>
            <a:r>
              <a:rPr lang="en-GB" altLang="en-US" sz="2800" dirty="0" err="1">
                <a:cs typeface="Times New Roman" pitchFamily="18" charset="0"/>
              </a:rPr>
              <a:t>COSHH</a:t>
            </a:r>
            <a:r>
              <a:rPr lang="en-GB" altLang="en-US" sz="2800" dirty="0">
                <a:cs typeface="Times New Roman" pitchFamily="18" charset="0"/>
              </a:rPr>
              <a:t>)</a:t>
            </a:r>
          </a:p>
          <a:p>
            <a:r>
              <a:rPr lang="en-GB" altLang="en-US" sz="2800" dirty="0">
                <a:cs typeface="Times New Roman" pitchFamily="18" charset="0"/>
              </a:rPr>
              <a:t>Hazard analysis and critical control point (HACCP)</a:t>
            </a:r>
          </a:p>
          <a:p>
            <a:r>
              <a:rPr lang="en-GB" altLang="en-US" sz="2800" dirty="0">
                <a:cs typeface="Times New Roman" pitchFamily="18" charset="0"/>
              </a:rPr>
              <a:t>Safer food, better business</a:t>
            </a:r>
          </a:p>
        </p:txBody>
      </p:sp>
    </p:spTree>
    <p:extLst>
      <p:ext uri="{BB962C8B-B14F-4D97-AF65-F5344CB8AC3E}">
        <p14:creationId xmlns:p14="http://schemas.microsoft.com/office/powerpoint/2010/main" val="4072361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Food production areas and equipment 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3434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Main considerations to ensure: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Efficient workflow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Adequate work space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Suitable work sections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Access to ancillary areas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Correct number, type and size of equipment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Ease of cleaning and disinfecting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9262798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 only service areas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382000" cy="42672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Appropriate siting and with logical layout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Ease of delivery access</a:t>
            </a:r>
          </a:p>
          <a:p>
            <a:pPr lvl="1"/>
            <a:r>
              <a:rPr lang="en-GB" altLang="en-US" dirty="0">
                <a:solidFill>
                  <a:srgbClr val="211D1E"/>
                </a:solidFill>
                <a:cs typeface="Times New Roman" pitchFamily="18" charset="0"/>
              </a:rPr>
              <a:t>Ease of service</a:t>
            </a:r>
            <a:endParaRPr lang="en-GB" altLang="en-US" dirty="0">
              <a:cs typeface="Times New Roman" pitchFamily="18" charset="0"/>
            </a:endParaRPr>
          </a:p>
          <a:p>
            <a:pPr lvl="1"/>
            <a:r>
              <a:rPr lang="en-GB" altLang="en-US" dirty="0">
                <a:solidFill>
                  <a:srgbClr val="211D1E"/>
                </a:solidFill>
                <a:cs typeface="Times New Roman" pitchFamily="18" charset="0"/>
              </a:rPr>
              <a:t>Ensuring hygiene, health, safety and security</a:t>
            </a:r>
          </a:p>
          <a:p>
            <a:pPr lvl="1"/>
            <a:r>
              <a:rPr lang="en-GB" altLang="en-US" dirty="0">
                <a:solidFill>
                  <a:srgbClr val="211D1E"/>
                </a:solidFill>
                <a:cs typeface="Times New Roman" pitchFamily="18" charset="0"/>
              </a:rPr>
              <a:t>Ease of cleaning</a:t>
            </a:r>
            <a:endParaRPr lang="en-GB" altLang="en-US" dirty="0">
              <a:cs typeface="Times New Roman" pitchFamily="18" charset="0"/>
            </a:endParaRPr>
          </a:p>
          <a:p>
            <a:pPr lvl="1"/>
            <a:r>
              <a:rPr lang="en-GB" altLang="en-US" dirty="0">
                <a:solidFill>
                  <a:srgbClr val="211D1E"/>
                </a:solidFill>
                <a:cs typeface="Times New Roman" pitchFamily="18" charset="0"/>
              </a:rPr>
              <a:t>Sufficient storage space</a:t>
            </a:r>
          </a:p>
          <a:p>
            <a:pPr lvl="1"/>
            <a:r>
              <a:rPr lang="en-GB" altLang="en-US" dirty="0">
                <a:solidFill>
                  <a:srgbClr val="211D1E"/>
                </a:solidFill>
                <a:cs typeface="Times New Roman" pitchFamily="18" charset="0"/>
              </a:rPr>
              <a:t>Security</a:t>
            </a:r>
            <a:endParaRPr lang="en-GB" altLang="en-US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383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9529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Service areas for customers and staff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2060848"/>
            <a:ext cx="7772400" cy="432048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Factors already identified for staff-only areas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Plus the meal experience factor of atmosphere, including:</a:t>
            </a:r>
          </a:p>
          <a:p>
            <a:pPr lvl="2"/>
            <a:r>
              <a:rPr lang="en-GB" altLang="en-US" dirty="0">
                <a:cs typeface="Times New Roman" pitchFamily="18" charset="0"/>
              </a:rPr>
              <a:t>Decor and lighting</a:t>
            </a:r>
          </a:p>
          <a:p>
            <a:pPr lvl="2"/>
            <a:r>
              <a:rPr lang="en-GB" altLang="en-US" dirty="0">
                <a:cs typeface="Times New Roman" pitchFamily="18" charset="0"/>
              </a:rPr>
              <a:t>Heating and ventilation</a:t>
            </a:r>
          </a:p>
          <a:p>
            <a:pPr lvl="2"/>
            <a:r>
              <a:rPr lang="en-GB" altLang="en-US" dirty="0">
                <a:cs typeface="Times New Roman" pitchFamily="18" charset="0"/>
              </a:rPr>
              <a:t>Noise</a:t>
            </a:r>
          </a:p>
          <a:p>
            <a:pPr lvl="2"/>
            <a:r>
              <a:rPr lang="en-GB" altLang="en-US" dirty="0">
                <a:cs typeface="Times New Roman" pitchFamily="18" charset="0"/>
              </a:rPr>
              <a:t>The size and shape of the areas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2916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Dining arrangements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Examples are: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Loose random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Loose module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Booth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High density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Module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In situ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Bar and lounge areas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930687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Service equipment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8486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Nature of demand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Type of service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Design, shape, colour, and flexibility of use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Ease of maintenance and replacement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Storage available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Rate of breakages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Costs and funds available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Psychological effect on customers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2039442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Service equipment</a:t>
            </a:r>
            <a:endParaRPr lang="en-GB" altLang="en-US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828800"/>
            <a:ext cx="71628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Arial" charset="0"/>
              </a:rPr>
              <a:t>Includes: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Trays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Tables and chairs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Sideboards/workstations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Linen and paper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Crockery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Tableware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Glassware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Arial" charset="0"/>
              </a:rPr>
              <a:t>Disposables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7265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Bar areas</a:t>
            </a:r>
            <a:endParaRPr lang="en-GB" altLang="en-US"/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General considerations: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Work area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Layout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Plumbing and power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Storage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Safety and hygiene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3760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Automatic vending</a:t>
            </a:r>
            <a:endParaRPr lang="en-GB" altLang="en-US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Can include: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Merchandiser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Hot beverage vendor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In-cup system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Cold beverage vendor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Micro-vend system</a:t>
            </a:r>
          </a:p>
          <a:p>
            <a:pPr>
              <a:lnSpc>
                <a:spcPct val="90000"/>
              </a:lnSpc>
            </a:pPr>
            <a:r>
              <a:rPr lang="en-GB" altLang="en-US" sz="2800" dirty="0"/>
              <a:t>Must be properly maintained, cleaned and regularly restocked</a:t>
            </a:r>
          </a:p>
        </p:txBody>
      </p:sp>
    </p:spTree>
    <p:extLst>
      <p:ext uri="{BB962C8B-B14F-4D97-AF65-F5344CB8AC3E}">
        <p14:creationId xmlns:p14="http://schemas.microsoft.com/office/powerpoint/2010/main" val="695927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Staffing considerations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/>
              <a:t>Factors include: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Amount of labour required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Employee work schedules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Operating hours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Staffing patterns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Employee benefits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Skill and knowledge levels among the employees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Level of supervision required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Remuneration packages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96806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Optimising human resources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211D1E"/>
                </a:solidFill>
                <a:cs typeface="Times New Roman" pitchFamily="18" charset="0"/>
              </a:rPr>
              <a:t>Key selection attributes:</a:t>
            </a:r>
            <a:endParaRPr lang="en-GB" altLang="en-US" sz="28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An intrinsic ability respond to and attempt to satisfy the needs of others</a:t>
            </a:r>
            <a:endParaRPr lang="en-GB" alt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Willingness to learn</a:t>
            </a:r>
            <a:endParaRPr lang="en-GB" altLang="en-US" sz="2400" dirty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solidFill>
                  <a:srgbClr val="211D1E"/>
                </a:solidFill>
                <a:cs typeface="Times New Roman" pitchFamily="18" charset="0"/>
              </a:rPr>
              <a:t>Sense of urgency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211D1E"/>
                </a:solidFill>
                <a:cs typeface="Times New Roman" pitchFamily="18" charset="0"/>
              </a:rPr>
              <a:t>The management of people is not just an administrative function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solidFill>
                  <a:srgbClr val="211D1E"/>
                </a:solidFill>
                <a:cs typeface="Times New Roman" pitchFamily="18" charset="0"/>
              </a:rPr>
              <a:t>Managing people, and developing teams and individuals, are all integral to the management of operations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46613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Health, safety and security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8840"/>
            <a:ext cx="7772400" cy="4459287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There are common-law duties on employers to: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Select reasonably competent staff (or provide training to reasonable standard of competence)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Provide adequate materials required for the job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Provide a safe system of working</a:t>
            </a:r>
          </a:p>
          <a:p>
            <a:r>
              <a:rPr lang="en-GB" altLang="en-US" sz="2800" dirty="0">
                <a:cs typeface="Times New Roman" pitchFamily="18" charset="0"/>
              </a:rPr>
              <a:t>Employees may claim damages for any injury sustained as a result of a breach of the requirements</a:t>
            </a:r>
            <a:endParaRPr lang="en-GB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4439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2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2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2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Health and safety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Staff also have responsibilities, e.g.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Know and work within the regulations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Wear uniforms and protective clothing as required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Ensure reasonable care for the health and safety of themselves and of others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Notify management of any major illnesses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Make themselves familiar with all escape routes and fire exits in the building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Report hazards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8820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DF122-E646-4898-9794-A8B27815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Chapter 4 covers: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99469-A3DB-47B9-901C-6B2B61590C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Key influences on food service design</a:t>
            </a:r>
          </a:p>
          <a:p>
            <a:r>
              <a:rPr lang="en-GB" sz="2800" dirty="0"/>
              <a:t>A systematic approach to designing planning and equipping food service operations</a:t>
            </a:r>
          </a:p>
          <a:p>
            <a:r>
              <a:rPr lang="en-GB" sz="2800" dirty="0"/>
              <a:t>Health and safety</a:t>
            </a:r>
          </a:p>
          <a:p>
            <a:r>
              <a:rPr lang="en-GB" sz="2800" dirty="0"/>
              <a:t>Food production areas and equipment</a:t>
            </a:r>
          </a:p>
          <a:p>
            <a:r>
              <a:rPr lang="en-GB" sz="2800" dirty="0"/>
              <a:t>Food and beverage service areas and equipment </a:t>
            </a:r>
          </a:p>
          <a:p>
            <a:r>
              <a:rPr lang="en-GB" sz="2800" dirty="0"/>
              <a:t>Staff management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219558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400"/>
              <a:t>Security</a:t>
            </a:r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05000"/>
            <a:ext cx="864096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Procedures should be known and understood.  These include: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Using identity badges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Reporting ‘suspicious’ persons and/or packages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Not discussing work duties with customers or outside the workplace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Maintaining restricted access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Handling cash and other payment systems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Dealing with a bomb threat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Evacuation of the premises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68377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Facilities for staff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Facilities must be: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Clean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Readily accessible to staff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Separate male/female facilities in larger premises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Adequate for storage of outdoor and other clothing and footwear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Adequate for washing facilities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14402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 organisation</a:t>
            </a:r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3962400"/>
          </a:xfrm>
        </p:spPr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The staffing levels are dependent on the requirements of: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The various methods being adopted, e.g. food production method, service method, control method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The opening times</a:t>
            </a:r>
          </a:p>
          <a:p>
            <a:pPr lvl="1"/>
            <a:r>
              <a:rPr lang="en-GB" altLang="en-US" dirty="0">
                <a:cs typeface="Times New Roman" pitchFamily="18" charset="0"/>
              </a:rPr>
              <a:t>The expected volume of customer demand 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34960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Opening times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Determined by the consideration of: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Local competition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Local attractions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Location of the premises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Catchment area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Transport systems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Staffing availability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Potential volume of business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Local tradition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62228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Customer throughput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382000" cy="46805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Customer demand, or throughput can be determined: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From sales records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Taking account of volume of customers served and the length of time they stay on the premises</a:t>
            </a:r>
          </a:p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Different for different types of operations: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Table service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Assisted service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Self-service operations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Single-point service operations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cs typeface="Times New Roman" pitchFamily="18" charset="0"/>
              </a:rPr>
              <a:t>Specialised forms of service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4646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8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8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8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8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8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8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cs typeface="Times New Roman" pitchFamily="18" charset="0"/>
              </a:rPr>
              <a:t>Organising duties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7916416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>
                <a:cs typeface="Times New Roman" pitchFamily="18" charset="0"/>
              </a:rPr>
              <a:t>Required actions include ensuring: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All duties are broken down into listing of tasks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Standards of performance manuals are detailed and up-to-date 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All duties are rostered to ensure they are all covered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High level of discipline to for efficient flow of operation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Plans are in place for all contingencies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0520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Staff training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dirty="0"/>
              <a:t>Advantages of well-produced plans are: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Clearer identified and specified responsibilities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Compliance with required standards of performance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Improved competence and confidence of staff</a:t>
            </a:r>
          </a:p>
          <a:p>
            <a:pPr lvl="1">
              <a:lnSpc>
                <a:spcPct val="90000"/>
              </a:lnSpc>
            </a:pPr>
            <a:r>
              <a:rPr lang="en-GB" altLang="en-US" dirty="0">
                <a:cs typeface="Times New Roman" pitchFamily="18" charset="0"/>
              </a:rPr>
              <a:t>Efficient, safe and hygienic working practices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8872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0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0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 of performance (SOPs)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Four key elements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Standards of performance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Supporting reference materials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Regular standards audit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dirty="0"/>
              <a:t>Continuous review and action planning</a:t>
            </a:r>
          </a:p>
        </p:txBody>
      </p:sp>
    </p:spTree>
    <p:extLst>
      <p:ext uri="{BB962C8B-B14F-4D97-AF65-F5344CB8AC3E}">
        <p14:creationId xmlns:p14="http://schemas.microsoft.com/office/powerpoint/2010/main" val="10836695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 each aspect of the standard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An overall statement of the </a:t>
            </a:r>
            <a:r>
              <a:rPr lang="en-GB" sz="2800" b="1" dirty="0"/>
              <a:t>standard</a:t>
            </a:r>
          </a:p>
          <a:p>
            <a:r>
              <a:rPr lang="en-GB" sz="2800" dirty="0"/>
              <a:t>Statements on how the standard is to be </a:t>
            </a:r>
            <a:r>
              <a:rPr lang="en-GB" sz="2800" b="1" dirty="0"/>
              <a:t>achieved</a:t>
            </a:r>
          </a:p>
          <a:p>
            <a:r>
              <a:rPr lang="en-GB" sz="2800" dirty="0"/>
              <a:t>Statement on how the standard is to be </a:t>
            </a:r>
            <a:r>
              <a:rPr lang="en-GB" sz="2800" b="1" dirty="0"/>
              <a:t>measured</a:t>
            </a:r>
          </a:p>
        </p:txBody>
      </p:sp>
    </p:spTree>
    <p:extLst>
      <p:ext uri="{BB962C8B-B14F-4D97-AF65-F5344CB8AC3E}">
        <p14:creationId xmlns:p14="http://schemas.microsoft.com/office/powerpoint/2010/main" val="7440604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Supporting reference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Available from text books, or on-line resources</a:t>
            </a:r>
          </a:p>
          <a:p>
            <a:r>
              <a:rPr lang="en-GB" sz="2800" dirty="0"/>
              <a:t>Includes:</a:t>
            </a:r>
          </a:p>
          <a:p>
            <a:pPr lvl="1"/>
            <a:r>
              <a:rPr lang="en-GB" sz="2400" dirty="0"/>
              <a:t>Images and explanations</a:t>
            </a:r>
          </a:p>
          <a:p>
            <a:pPr lvl="1"/>
            <a:r>
              <a:rPr lang="en-GB" sz="2400" dirty="0"/>
              <a:t>Detailed procedures</a:t>
            </a:r>
          </a:p>
          <a:p>
            <a:pPr lvl="1"/>
            <a:r>
              <a:rPr lang="en-GB" sz="2400" dirty="0"/>
              <a:t>Up-to-date Legal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222977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Key influences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dirty="0">
                <a:cs typeface="Times New Roman" pitchFamily="18" charset="0"/>
              </a:rPr>
              <a:t>Increasing immediate impact of trends</a:t>
            </a:r>
          </a:p>
          <a:p>
            <a:r>
              <a:rPr lang="en-GB" sz="2800" dirty="0"/>
              <a:t>Need to develop new concepts or rethinking old ones</a:t>
            </a:r>
          </a:p>
          <a:p>
            <a:r>
              <a:rPr lang="en-GB" altLang="en-US" sz="2800" dirty="0">
                <a:cs typeface="Times New Roman" pitchFamily="18" charset="0"/>
              </a:rPr>
              <a:t>New developments less likely to be hindered by tradition</a:t>
            </a:r>
          </a:p>
          <a:p>
            <a:r>
              <a:rPr lang="en-GB" altLang="en-US" sz="2800" dirty="0"/>
              <a:t>High level of competitiveness</a:t>
            </a:r>
          </a:p>
        </p:txBody>
      </p:sp>
    </p:spTree>
    <p:extLst>
      <p:ext uri="{BB962C8B-B14F-4D97-AF65-F5344CB8AC3E}">
        <p14:creationId xmlns:p14="http://schemas.microsoft.com/office/powerpoint/2010/main" val="34237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Standards of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Must be developed with the people responsible for implementing and maintaining them</a:t>
            </a:r>
          </a:p>
          <a:p>
            <a:r>
              <a:rPr lang="en-GB" sz="2800" dirty="0"/>
              <a:t>Monitored regularly</a:t>
            </a:r>
          </a:p>
          <a:p>
            <a:r>
              <a:rPr lang="en-GB" sz="2800" dirty="0"/>
              <a:t>Reviewed regularly</a:t>
            </a:r>
          </a:p>
          <a:p>
            <a:r>
              <a:rPr lang="en-GB" sz="2800" dirty="0"/>
              <a:t>Review must lead to action planning</a:t>
            </a:r>
          </a:p>
        </p:txBody>
      </p:sp>
    </p:spTree>
    <p:extLst>
      <p:ext uri="{BB962C8B-B14F-4D97-AF65-F5344CB8AC3E}">
        <p14:creationId xmlns:p14="http://schemas.microsoft.com/office/powerpoint/2010/main" val="418514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1C572AF-CA61-494B-A7C5-62FD11313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6632"/>
            <a:ext cx="8496943" cy="636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506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 systematic approach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060848"/>
            <a:ext cx="7470725" cy="4464496"/>
          </a:xfrm>
        </p:spPr>
        <p:txBody>
          <a:bodyPr/>
          <a:lstStyle/>
          <a:p>
            <a:r>
              <a:rPr lang="en-GB" sz="2800" dirty="0"/>
              <a:t>To designing, planning, equipping and staffing a food service operation, t</a:t>
            </a:r>
            <a:r>
              <a:rPr lang="en-GB" altLang="en-US" sz="2800" dirty="0">
                <a:cs typeface="Times New Roman" pitchFamily="18" charset="0"/>
              </a:rPr>
              <a:t>akes account of: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The market needs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Operational needs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Connectivity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Space allocation and requirements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Finance availability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Sustainability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Hygiene, health, safety and security</a:t>
            </a:r>
          </a:p>
          <a:p>
            <a:pPr lvl="1"/>
            <a:r>
              <a:rPr lang="en-GB" altLang="en-US" sz="2400" dirty="0">
                <a:cs typeface="Times New Roman" pitchFamily="18" charset="0"/>
              </a:rPr>
              <a:t>Use of consultants</a:t>
            </a:r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03825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9589D-4EB0-43A2-8C4B-6AB4B4130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184EA-2CD8-42D3-83AC-BDB8A1216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Derived from working through the first three stages of the food service cycle</a:t>
            </a:r>
          </a:p>
          <a:p>
            <a:pPr lvl="1"/>
            <a:r>
              <a:rPr lang="en-GB" sz="2400" b="1" dirty="0"/>
              <a:t>Consumer and the market </a:t>
            </a:r>
            <a:r>
              <a:rPr lang="en-GB" sz="2400" dirty="0"/>
              <a:t>– the potential market for the business and the customer needs </a:t>
            </a:r>
          </a:p>
          <a:p>
            <a:pPr lvl="1"/>
            <a:r>
              <a:rPr lang="en-GB" sz="2400" b="1" dirty="0"/>
              <a:t>Policy and objectives </a:t>
            </a:r>
            <a:r>
              <a:rPr lang="en-GB" sz="2400" dirty="0"/>
              <a:t>– the policies, principles and business objectives that the operation is intended to serve </a:t>
            </a:r>
          </a:p>
          <a:p>
            <a:pPr lvl="1"/>
            <a:r>
              <a:rPr lang="en-GB" sz="2400" b="1" dirty="0"/>
              <a:t>Customer service specification </a:t>
            </a:r>
            <a:r>
              <a:rPr lang="en-GB" sz="2400" dirty="0"/>
              <a:t>– the type, range and scale of the food and beverage services to be provided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01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Operational stages and flow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7656" y="1844824"/>
            <a:ext cx="4391599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79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85B4E-70D6-459A-AFC7-FDBC7D574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Connectivity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AE20-02CD-43E7-BBE6-A7543920B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Food service operations are fast becoming centres of advanced innovation in the digital age</a:t>
            </a:r>
          </a:p>
          <a:p>
            <a:r>
              <a:rPr lang="en-GB" sz="2800" dirty="0"/>
              <a:t>Interactions can include:</a:t>
            </a:r>
          </a:p>
          <a:p>
            <a:pPr lvl="1"/>
            <a:r>
              <a:rPr lang="en-GB" sz="2000" dirty="0"/>
              <a:t>ordering food</a:t>
            </a:r>
          </a:p>
          <a:p>
            <a:pPr lvl="1"/>
            <a:r>
              <a:rPr lang="en-GB" sz="2000" dirty="0"/>
              <a:t>advising on and directly aiding cooking</a:t>
            </a:r>
          </a:p>
          <a:p>
            <a:pPr lvl="1"/>
            <a:r>
              <a:rPr lang="en-GB" sz="2000" dirty="0"/>
              <a:t>minimising food waste</a:t>
            </a:r>
          </a:p>
          <a:p>
            <a:pPr lvl="1"/>
            <a:r>
              <a:rPr lang="en-GB" sz="2000" dirty="0"/>
              <a:t>stock management </a:t>
            </a:r>
          </a:p>
          <a:p>
            <a:pPr lvl="1"/>
            <a:r>
              <a:rPr lang="en-GB" sz="2000" dirty="0"/>
              <a:t>menu planning</a:t>
            </a:r>
          </a:p>
          <a:p>
            <a:pPr lvl="1"/>
            <a:r>
              <a:rPr lang="en-GB" sz="2000" dirty="0"/>
              <a:t>smart meters for energy consumption</a:t>
            </a:r>
          </a:p>
          <a:p>
            <a:pPr lvl="1"/>
            <a:r>
              <a:rPr lang="en-GB" sz="2000" dirty="0"/>
              <a:t>sharing information directly with suppliers</a:t>
            </a:r>
          </a:p>
        </p:txBody>
      </p:sp>
    </p:spTree>
    <p:extLst>
      <p:ext uri="{BB962C8B-B14F-4D97-AF65-F5344CB8AC3E}">
        <p14:creationId xmlns:p14="http://schemas.microsoft.com/office/powerpoint/2010/main" val="373619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A5AD4-94D0-4172-B171-AE4B620F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Digital innovation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A4F83-49A7-480B-B54B-2616EEE6F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/>
              <a:t>Contributes towards solving global issues such as:</a:t>
            </a:r>
          </a:p>
          <a:p>
            <a:pPr lvl="1"/>
            <a:r>
              <a:rPr lang="en-GB" dirty="0"/>
              <a:t>Food waste</a:t>
            </a:r>
          </a:p>
          <a:p>
            <a:pPr lvl="1"/>
            <a:r>
              <a:rPr lang="en-GB" dirty="0"/>
              <a:t>Improving traceabil­ity and transparency</a:t>
            </a:r>
          </a:p>
          <a:p>
            <a:pPr lvl="1"/>
            <a:r>
              <a:rPr lang="en-GB" dirty="0"/>
              <a:t>Provide information about food safety and quality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053914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454</TotalTime>
  <Words>1321</Words>
  <Application>Microsoft Office PowerPoint</Application>
  <PresentationFormat>On-screen Show (4:3)</PresentationFormat>
  <Paragraphs>251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Courier New</vt:lpstr>
      <vt:lpstr>Gill Sans MT</vt:lpstr>
      <vt:lpstr>Tahoma</vt:lpstr>
      <vt:lpstr>Times New Roman</vt:lpstr>
      <vt:lpstr>Wingdings</vt:lpstr>
      <vt:lpstr>Blends</vt:lpstr>
      <vt:lpstr>Food and Beverage Management fifth edition</vt:lpstr>
      <vt:lpstr>PowerPoint Presentation</vt:lpstr>
      <vt:lpstr>Chapter 4 covers:</vt:lpstr>
      <vt:lpstr>Key influences</vt:lpstr>
      <vt:lpstr>A systematic approach</vt:lpstr>
      <vt:lpstr>Market needs</vt:lpstr>
      <vt:lpstr>Operational stages and flow</vt:lpstr>
      <vt:lpstr>Connectivity </vt:lpstr>
      <vt:lpstr>Digital innovation</vt:lpstr>
      <vt:lpstr>Space allocation</vt:lpstr>
      <vt:lpstr> Finance availability </vt:lpstr>
      <vt:lpstr>Sustainability  - example policy</vt:lpstr>
      <vt:lpstr> Hygiene, health, safety and security </vt:lpstr>
      <vt:lpstr>Reduce, reuse, recycle </vt:lpstr>
      <vt:lpstr> Using consultants </vt:lpstr>
      <vt:lpstr> Positive health and safety culture</vt:lpstr>
      <vt:lpstr>Other considerations</vt:lpstr>
      <vt:lpstr>Food production areas and equipment </vt:lpstr>
      <vt:lpstr>Staff only service areas</vt:lpstr>
      <vt:lpstr>Service areas for customers and staff</vt:lpstr>
      <vt:lpstr>Dining arrangements</vt:lpstr>
      <vt:lpstr>Service equipment</vt:lpstr>
      <vt:lpstr>Service equipment</vt:lpstr>
      <vt:lpstr>Bar areas</vt:lpstr>
      <vt:lpstr>Automatic vending</vt:lpstr>
      <vt:lpstr>Staffing considerations</vt:lpstr>
      <vt:lpstr>Optimising human resources</vt:lpstr>
      <vt:lpstr>Health, safety and security</vt:lpstr>
      <vt:lpstr>Health and safety</vt:lpstr>
      <vt:lpstr>Security</vt:lpstr>
      <vt:lpstr>Facilities for staff</vt:lpstr>
      <vt:lpstr>Staff organisation</vt:lpstr>
      <vt:lpstr>Opening times</vt:lpstr>
      <vt:lpstr>Customer throughput</vt:lpstr>
      <vt:lpstr>Organising duties</vt:lpstr>
      <vt:lpstr>Staff training</vt:lpstr>
      <vt:lpstr>Standards of performance (SOPs)</vt:lpstr>
      <vt:lpstr>For each aspect of the standard</vt:lpstr>
      <vt:lpstr>Supporting reference material</vt:lpstr>
      <vt:lpstr>Standards of performance</vt:lpstr>
      <vt:lpstr>PowerPoint Presentation</vt:lpstr>
    </vt:vector>
  </TitlesOfParts>
  <Company>The Food and Beverage Training Company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and Beverage Managment 5th Edition 2019</dc:title>
  <dc:subject>Chapter 4  Operational Areas, Equipment and Staffing</dc:subject>
  <dc:creator>John Cousins The Food and Beverage Training Company</dc:creator>
  <cp:keywords>Chapter 4  Operational Areas, Equipment and Staffing</cp:keywords>
  <dc:description>This presentation is copyright.  Any use or adaptions must always include proper acknowledgement of the source.</dc:description>
  <cp:lastModifiedBy>John Cousins</cp:lastModifiedBy>
  <cp:revision>81</cp:revision>
  <dcterms:created xsi:type="dcterms:W3CDTF">2011-08-30T14:41:49Z</dcterms:created>
  <dcterms:modified xsi:type="dcterms:W3CDTF">2019-04-17T11:29:15Z</dcterms:modified>
  <cp:category>This presentation is copyright.  Source must always be acknowledged.</cp:category>
</cp:coreProperties>
</file>